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6" r:id="rId8"/>
    <p:sldId id="262" r:id="rId9"/>
    <p:sldId id="263" r:id="rId10"/>
    <p:sldId id="264" r:id="rId11"/>
    <p:sldId id="268" r:id="rId12"/>
    <p:sldId id="270" r:id="rId13"/>
    <p:sldId id="267"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103" d="100"/>
          <a:sy n="103" d="100"/>
        </p:scale>
        <p:origin x="-1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E2F1B38-B940-4B0B-9090-4A12CDFBE7D8}" type="datetimeFigureOut">
              <a:rPr lang="en-US" smtClean="0"/>
              <a:t>6/13/2014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87EEE3F-68AD-41B7-9B15-335967E756D0}"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F1B38-B940-4B0B-9090-4A12CDFBE7D8}"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2F1B38-B940-4B0B-9090-4A12CDFBE7D8}"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2F1B38-B940-4B0B-9090-4A12CDFBE7D8}"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2F1B38-B940-4B0B-9090-4A12CDFBE7D8}" type="datetimeFigureOut">
              <a:rPr lang="en-US" smtClean="0"/>
              <a:t>6/13/2014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E2F1B38-B940-4B0B-9090-4A12CDFBE7D8}" type="datetimeFigureOut">
              <a:rPr lang="en-US" smtClean="0"/>
              <a:t>6/13/2014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7EEE3F-68AD-41B7-9B15-335967E756D0}"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2F1B38-B940-4B0B-9090-4A12CDFBE7D8}" type="datetimeFigureOut">
              <a:rPr lang="en-US" smtClean="0"/>
              <a:t>6/13/2014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2F1B38-B940-4B0B-9090-4A12CDFBE7D8}" type="datetimeFigureOut">
              <a:rPr lang="en-US" smtClean="0"/>
              <a:t>6/13/2014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F1B38-B940-4B0B-9090-4A12CDFBE7D8}" type="datetimeFigureOut">
              <a:rPr lang="en-US" smtClean="0"/>
              <a:t>6/13/2014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E2F1B38-B940-4B0B-9090-4A12CDFBE7D8}" type="datetimeFigureOut">
              <a:rPr lang="en-US" smtClean="0"/>
              <a:t>6/13/2014</a:t>
            </a:fld>
            <a:endParaRPr lang="en-US"/>
          </a:p>
        </p:txBody>
      </p:sp>
      <p:sp>
        <p:nvSpPr>
          <p:cNvPr id="7" name="Slide Number Placeholder 6"/>
          <p:cNvSpPr>
            <a:spLocks noGrp="1"/>
          </p:cNvSpPr>
          <p:nvPr>
            <p:ph type="sldNum" sz="quarter" idx="12"/>
          </p:nvPr>
        </p:nvSpPr>
        <p:spPr/>
        <p:txBody>
          <a:bodyPr/>
          <a:lstStyle/>
          <a:p>
            <a:fld id="{887EEE3F-68AD-41B7-9B15-335967E756D0}"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2F1B38-B940-4B0B-9090-4A12CDFBE7D8}" type="datetimeFigureOut">
              <a:rPr lang="en-US" smtClean="0"/>
              <a:t>6/13/2014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887EEE3F-68AD-41B7-9B15-335967E756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E2F1B38-B940-4B0B-9090-4A12CDFBE7D8}" type="datetimeFigureOut">
              <a:rPr lang="en-US" smtClean="0"/>
              <a:t>6/13/2014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87EEE3F-68AD-41B7-9B15-335967E756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Nuclear_transfer" TargetMode="External"/><Relationship Id="rId3" Type="http://schemas.openxmlformats.org/officeDocument/2006/relationships/hyperlink" Target="http://en.wikipedia.org/wiki/Domestic_sheep" TargetMode="External"/><Relationship Id="rId7" Type="http://schemas.openxmlformats.org/officeDocument/2006/relationships/hyperlink" Target="http://en.wikipedia.org/wiki/Cell_(biology)" TargetMode="External"/><Relationship Id="rId2" Type="http://schemas.openxmlformats.org/officeDocument/2006/relationships/image" Target="../media/image6.jpg"/><Relationship Id="rId1" Type="http://schemas.openxmlformats.org/officeDocument/2006/relationships/slideLayout" Target="../slideLayouts/slideLayout5.xml"/><Relationship Id="rId6" Type="http://schemas.openxmlformats.org/officeDocument/2006/relationships/hyperlink" Target="http://en.wikipedia.org/wiki/Somatic_cell" TargetMode="External"/><Relationship Id="rId5" Type="http://schemas.openxmlformats.org/officeDocument/2006/relationships/hyperlink" Target="http://en.wikipedia.org/wiki/Cloning" TargetMode="External"/><Relationship Id="rId4" Type="http://schemas.openxmlformats.org/officeDocument/2006/relationships/hyperlink" Target="http://en.wikipedia.org/wiki/Mammal"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ornl.gov/hgmis/elsi/cloning.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Evils of Cloning</a:t>
            </a:r>
            <a:endParaRPr lang="en-US" dirty="0"/>
          </a:p>
        </p:txBody>
      </p:sp>
      <p:sp>
        <p:nvSpPr>
          <p:cNvPr id="3" name="Subtitle 2"/>
          <p:cNvSpPr>
            <a:spLocks noGrp="1"/>
          </p:cNvSpPr>
          <p:nvPr>
            <p:ph type="subTitle" idx="1"/>
          </p:nvPr>
        </p:nvSpPr>
        <p:spPr/>
        <p:txBody>
          <a:bodyPr/>
          <a:lstStyle/>
          <a:p>
            <a:pPr algn="ctr"/>
            <a:endParaRPr lang="en-US" dirty="0" smtClean="0"/>
          </a:p>
          <a:p>
            <a:pPr algn="ctr"/>
            <a:r>
              <a:rPr lang="en-US" dirty="0" smtClean="0"/>
              <a:t>A PowerPoint presentation by </a:t>
            </a:r>
            <a:r>
              <a:rPr lang="en-US" dirty="0" smtClean="0"/>
              <a:t>D________ J_________</a:t>
            </a:r>
            <a:endParaRPr lang="en-US" dirty="0"/>
          </a:p>
        </p:txBody>
      </p:sp>
    </p:spTree>
    <p:extLst>
      <p:ext uri="{BB962C8B-B14F-4D97-AF65-F5344CB8AC3E}">
        <p14:creationId xmlns:p14="http://schemas.microsoft.com/office/powerpoint/2010/main" val="638255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Should cloning be illegal?</a:t>
            </a:r>
            <a:endParaRPr lang="en-US" dirty="0"/>
          </a:p>
        </p:txBody>
      </p:sp>
      <p:sp>
        <p:nvSpPr>
          <p:cNvPr id="3" name="Content Placeholder 2"/>
          <p:cNvSpPr>
            <a:spLocks noGrp="1"/>
          </p:cNvSpPr>
          <p:nvPr>
            <p:ph idx="1"/>
          </p:nvPr>
        </p:nvSpPr>
        <p:spPr/>
        <p:txBody>
          <a:bodyPr>
            <a:normAutofit fontScale="92500"/>
          </a:bodyPr>
          <a:lstStyle/>
          <a:p>
            <a:pPr marL="68580" indent="0">
              <a:buNone/>
            </a:pPr>
            <a:r>
              <a:rPr lang="en-US" dirty="0" smtClean="0"/>
              <a:t>It’s believed that clones can think and feel just like what they were cloned from. Is it morally right to create a cloned human for the sole purpose of killing them and using their vital organs for survival of an actual human? If the cloned human can think and feel just like the actual human – isn’t that murder? How is that any better than abortion? Or than better than cold blooded murders who kill humans to sale this organs on the black market? No, it isn’t.</a:t>
            </a:r>
            <a:endParaRPr lang="en-US" dirty="0"/>
          </a:p>
        </p:txBody>
      </p:sp>
    </p:spTree>
    <p:extLst>
      <p:ext uri="{BB962C8B-B14F-4D97-AF65-F5344CB8AC3E}">
        <p14:creationId xmlns:p14="http://schemas.microsoft.com/office/powerpoint/2010/main" val="3019804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Where </a:t>
            </a:r>
            <a:r>
              <a:rPr lang="en-US" sz="3600" b="1" dirty="0" smtClean="0"/>
              <a:t>does</a:t>
            </a:r>
            <a:r>
              <a:rPr lang="en-US" sz="3600" dirty="0" smtClean="0"/>
              <a:t> cloning happen?</a:t>
            </a:r>
            <a:endParaRPr lang="en-US" sz="3600" dirty="0"/>
          </a:p>
        </p:txBody>
      </p:sp>
      <p:sp>
        <p:nvSpPr>
          <p:cNvPr id="3" name="Content Placeholder 2"/>
          <p:cNvSpPr>
            <a:spLocks noGrp="1"/>
          </p:cNvSpPr>
          <p:nvPr>
            <p:ph idx="1"/>
          </p:nvPr>
        </p:nvSpPr>
        <p:spPr/>
        <p:txBody>
          <a:bodyPr>
            <a:normAutofit/>
          </a:bodyPr>
          <a:lstStyle/>
          <a:p>
            <a:pPr marL="68580" indent="0" algn="ctr">
              <a:buNone/>
            </a:pPr>
            <a:r>
              <a:rPr lang="en-US" sz="2000" dirty="0" smtClean="0"/>
              <a:t>In some countries, cloning is actually legal.</a:t>
            </a:r>
          </a:p>
          <a:p>
            <a:pPr marL="68580" indent="0" algn="ctr">
              <a:buNone/>
            </a:pPr>
            <a:endParaRPr lang="en-US" sz="2000" dirty="0"/>
          </a:p>
          <a:p>
            <a:pPr marL="68580" indent="0" algn="ctr">
              <a:buNone/>
            </a:pPr>
            <a:endParaRPr lang="en-US" sz="2000" dirty="0" smtClean="0"/>
          </a:p>
          <a:p>
            <a:pPr marL="68580" indent="0" algn="ctr">
              <a:buNone/>
            </a:pPr>
            <a:endParaRPr lang="en-US" sz="2000" dirty="0" smtClean="0"/>
          </a:p>
          <a:p>
            <a:r>
              <a:rPr lang="en-US" sz="2000" dirty="0"/>
              <a:t>Australia</a:t>
            </a:r>
          </a:p>
          <a:p>
            <a:r>
              <a:rPr lang="en-US" sz="2000" dirty="0"/>
              <a:t>European Union</a:t>
            </a:r>
          </a:p>
          <a:p>
            <a:r>
              <a:rPr lang="en-US" sz="2000" dirty="0"/>
              <a:t>United Kingdom</a:t>
            </a:r>
          </a:p>
        </p:txBody>
      </p:sp>
    </p:spTree>
    <p:extLst>
      <p:ext uri="{BB962C8B-B14F-4D97-AF65-F5344CB8AC3E}">
        <p14:creationId xmlns:p14="http://schemas.microsoft.com/office/powerpoint/2010/main" val="22265787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has cloning changed our country thus far?</a:t>
            </a:r>
            <a:endParaRPr lang="en-US" dirty="0"/>
          </a:p>
        </p:txBody>
      </p:sp>
      <p:sp>
        <p:nvSpPr>
          <p:cNvPr id="3" name="Text Placeholder 2"/>
          <p:cNvSpPr>
            <a:spLocks noGrp="1"/>
          </p:cNvSpPr>
          <p:nvPr>
            <p:ph type="body" idx="1"/>
          </p:nvPr>
        </p:nvSpPr>
        <p:spPr/>
        <p:txBody>
          <a:bodyPr/>
          <a:lstStyle/>
          <a:p>
            <a:pPr algn="ctr"/>
            <a:r>
              <a:rPr lang="en-US" dirty="0" smtClean="0"/>
              <a:t>Meet </a:t>
            </a:r>
            <a:r>
              <a:rPr lang="en-US" dirty="0" err="1" smtClean="0"/>
              <a:t>Dollie</a:t>
            </a:r>
            <a:r>
              <a:rPr lang="en-US" dirty="0" smtClean="0"/>
              <a:t>!</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645019" y="2974975"/>
            <a:ext cx="2212236" cy="2835275"/>
          </a:xfrm>
        </p:spPr>
      </p:pic>
      <p:sp>
        <p:nvSpPr>
          <p:cNvPr id="6" name="Content Placeholder 5"/>
          <p:cNvSpPr>
            <a:spLocks noGrp="1"/>
          </p:cNvSpPr>
          <p:nvPr>
            <p:ph sz="quarter" idx="4"/>
          </p:nvPr>
        </p:nvSpPr>
        <p:spPr>
          <a:xfrm>
            <a:off x="4645152" y="2286000"/>
            <a:ext cx="3419856" cy="3524491"/>
          </a:xfrm>
        </p:spPr>
        <p:txBody>
          <a:bodyPr>
            <a:normAutofit/>
          </a:bodyPr>
          <a:lstStyle/>
          <a:p>
            <a:endParaRPr lang="en-US" sz="1800" dirty="0" smtClean="0">
              <a:solidFill>
                <a:schemeClr val="tx1"/>
              </a:solidFill>
            </a:endParaRPr>
          </a:p>
          <a:p>
            <a:endParaRPr lang="en-US" sz="1800" dirty="0">
              <a:solidFill>
                <a:schemeClr val="tx1"/>
              </a:solidFill>
            </a:endParaRPr>
          </a:p>
          <a:p>
            <a:r>
              <a:rPr lang="en-US" sz="1800" dirty="0" smtClean="0">
                <a:solidFill>
                  <a:schemeClr val="tx1"/>
                </a:solidFill>
              </a:rPr>
              <a:t>She was </a:t>
            </a:r>
            <a:r>
              <a:rPr lang="en-US" sz="1800" dirty="0">
                <a:solidFill>
                  <a:schemeClr val="tx1"/>
                </a:solidFill>
              </a:rPr>
              <a:t>a female </a:t>
            </a:r>
            <a:r>
              <a:rPr lang="en-US" sz="1800" dirty="0">
                <a:solidFill>
                  <a:schemeClr val="tx1"/>
                </a:solidFill>
                <a:hlinkClick r:id="rId3" tooltip="Domestic sheep"/>
              </a:rPr>
              <a:t>domestic sheep</a:t>
            </a:r>
            <a:r>
              <a:rPr lang="en-US" sz="1800" dirty="0">
                <a:solidFill>
                  <a:schemeClr val="tx1"/>
                </a:solidFill>
              </a:rPr>
              <a:t>, and the first </a:t>
            </a:r>
            <a:r>
              <a:rPr lang="en-US" sz="1800" dirty="0">
                <a:solidFill>
                  <a:schemeClr val="tx1"/>
                </a:solidFill>
                <a:hlinkClick r:id="rId4" tooltip="Mammal"/>
              </a:rPr>
              <a:t>mammal</a:t>
            </a:r>
            <a:r>
              <a:rPr lang="en-US" sz="1800" dirty="0">
                <a:solidFill>
                  <a:schemeClr val="tx1"/>
                </a:solidFill>
              </a:rPr>
              <a:t> to be </a:t>
            </a:r>
            <a:r>
              <a:rPr lang="en-US" sz="1800" dirty="0">
                <a:solidFill>
                  <a:schemeClr val="tx1"/>
                </a:solidFill>
                <a:hlinkClick r:id="rId5" tooltip="Cloning"/>
              </a:rPr>
              <a:t>cloned</a:t>
            </a:r>
            <a:r>
              <a:rPr lang="en-US" sz="1800" dirty="0">
                <a:solidFill>
                  <a:schemeClr val="tx1"/>
                </a:solidFill>
              </a:rPr>
              <a:t> from an adult </a:t>
            </a:r>
            <a:r>
              <a:rPr lang="en-US" sz="1800" dirty="0">
                <a:solidFill>
                  <a:schemeClr val="tx1"/>
                </a:solidFill>
                <a:hlinkClick r:id="rId6" tooltip="Somatic cell"/>
              </a:rPr>
              <a:t>somatic</a:t>
            </a:r>
            <a:r>
              <a:rPr lang="en-US" sz="1800" dirty="0">
                <a:solidFill>
                  <a:schemeClr val="tx1"/>
                </a:solidFill>
              </a:rPr>
              <a:t> </a:t>
            </a:r>
            <a:r>
              <a:rPr lang="en-US" sz="1800" dirty="0">
                <a:solidFill>
                  <a:schemeClr val="tx1"/>
                </a:solidFill>
                <a:hlinkClick r:id="rId7" tooltip="Cell (biology)"/>
              </a:rPr>
              <a:t>cell</a:t>
            </a:r>
            <a:r>
              <a:rPr lang="en-US" sz="1800" dirty="0">
                <a:solidFill>
                  <a:schemeClr val="tx1"/>
                </a:solidFill>
              </a:rPr>
              <a:t>, using the process of </a:t>
            </a:r>
            <a:r>
              <a:rPr lang="en-US" sz="1800" dirty="0">
                <a:solidFill>
                  <a:schemeClr val="tx1"/>
                </a:solidFill>
                <a:hlinkClick r:id="rId8" tooltip="Nuclear transfer"/>
              </a:rPr>
              <a:t>nuclear transfer</a:t>
            </a:r>
            <a:r>
              <a:rPr lang="en-US" sz="1800" dirty="0">
                <a:solidFill>
                  <a:schemeClr val="tx1"/>
                </a:solidFill>
              </a:rPr>
              <a:t>.</a:t>
            </a:r>
          </a:p>
        </p:txBody>
      </p:sp>
    </p:spTree>
    <p:extLst>
      <p:ext uri="{BB962C8B-B14F-4D97-AF65-F5344CB8AC3E}">
        <p14:creationId xmlns:p14="http://schemas.microsoft.com/office/powerpoint/2010/main" val="2209265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All jokes aside, do you </a:t>
            </a:r>
            <a:r>
              <a:rPr lang="en-US" sz="3200" i="1" dirty="0" smtClean="0"/>
              <a:t>really</a:t>
            </a:r>
            <a:r>
              <a:rPr lang="en-US" sz="3200" dirty="0" smtClean="0"/>
              <a:t> want </a:t>
            </a:r>
            <a:r>
              <a:rPr lang="en-US" sz="3200" b="1" u="sng" dirty="0" smtClean="0"/>
              <a:t>two</a:t>
            </a:r>
            <a:r>
              <a:rPr lang="en-US" sz="3200" dirty="0" smtClean="0"/>
              <a:t> of these running around?</a:t>
            </a:r>
            <a:endParaRPr lang="en-US" sz="3200" dirty="0"/>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333500" y="2383631"/>
            <a:ext cx="2838450" cy="3352800"/>
          </a:xfrm>
        </p:spPr>
      </p:pic>
      <p:pic>
        <p:nvPicPr>
          <p:cNvPr id="6" name="Content Placeholder 5"/>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935537" y="2383631"/>
            <a:ext cx="2838450" cy="3352800"/>
          </a:xfrm>
        </p:spPr>
      </p:pic>
    </p:spTree>
    <p:extLst>
      <p:ext uri="{BB962C8B-B14F-4D97-AF65-F5344CB8AC3E}">
        <p14:creationId xmlns:p14="http://schemas.microsoft.com/office/powerpoint/2010/main" val="223427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kidding, Mr. Combs!</a:t>
            </a:r>
            <a:endParaRPr lang="en-US" dirty="0"/>
          </a:p>
        </p:txBody>
      </p:sp>
      <p:sp>
        <p:nvSpPr>
          <p:cNvPr id="3" name="Text Placeholder 2"/>
          <p:cNvSpPr>
            <a:spLocks noGrp="1"/>
          </p:cNvSpPr>
          <p:nvPr>
            <p:ph type="body" idx="1"/>
          </p:nvPr>
        </p:nvSpPr>
        <p:spPr/>
        <p:txBody>
          <a:bodyPr/>
          <a:lstStyle/>
          <a:p>
            <a:pPr algn="ctr"/>
            <a:r>
              <a:rPr lang="en-US" dirty="0" smtClean="0"/>
              <a:t>Please don’t fail me.</a:t>
            </a:r>
          </a:p>
          <a:p>
            <a:pPr algn="ctr"/>
            <a:r>
              <a:rPr lang="en-US" sz="5400" dirty="0" smtClean="0">
                <a:sym typeface="Wingdings" pitchFamily="2" charset="2"/>
              </a:rPr>
              <a:t></a:t>
            </a:r>
            <a:endParaRPr lang="en-US" sz="5400" dirty="0"/>
          </a:p>
        </p:txBody>
      </p:sp>
    </p:spTree>
    <p:extLst>
      <p:ext uri="{BB962C8B-B14F-4D97-AF65-F5344CB8AC3E}">
        <p14:creationId xmlns:p14="http://schemas.microsoft.com/office/powerpoint/2010/main" val="33334635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dirty="0" smtClean="0"/>
              <a:t>Sources</a:t>
            </a:r>
            <a:endParaRPr lang="en-US" sz="7200" dirty="0"/>
          </a:p>
        </p:txBody>
      </p:sp>
      <p:sp>
        <p:nvSpPr>
          <p:cNvPr id="3" name="Content Placeholder 2"/>
          <p:cNvSpPr>
            <a:spLocks noGrp="1"/>
          </p:cNvSpPr>
          <p:nvPr>
            <p:ph idx="1"/>
          </p:nvPr>
        </p:nvSpPr>
        <p:spPr/>
        <p:txBody>
          <a:bodyPr/>
          <a:lstStyle/>
          <a:p>
            <a:r>
              <a:rPr lang="en-US" i="1" dirty="0" smtClean="0">
                <a:hlinkClick r:id="rId2"/>
              </a:rPr>
              <a:t>www.ornl.gov/hgmis/elsi/</a:t>
            </a:r>
            <a:r>
              <a:rPr lang="en-US" b="1" i="1" dirty="0" smtClean="0">
                <a:hlinkClick r:id="rId2"/>
              </a:rPr>
              <a:t>cloning</a:t>
            </a:r>
            <a:r>
              <a:rPr lang="en-US" i="1" dirty="0" smtClean="0">
                <a:hlinkClick r:id="rId2"/>
              </a:rPr>
              <a:t>.shtml</a:t>
            </a:r>
            <a:endParaRPr lang="en-US" i="1" dirty="0" smtClean="0"/>
          </a:p>
          <a:p>
            <a:r>
              <a:rPr lang="en-US" i="1" dirty="0" smtClean="0"/>
              <a:t>en.wikipedia.org/wiki/</a:t>
            </a:r>
            <a:r>
              <a:rPr lang="en-US" b="1" i="1" dirty="0" smtClean="0"/>
              <a:t>Cloning</a:t>
            </a:r>
          </a:p>
          <a:p>
            <a:r>
              <a:rPr lang="en-US" i="1" dirty="0"/>
              <a:t>learn.genetics.utah.edu/content/tech/</a:t>
            </a:r>
            <a:r>
              <a:rPr lang="en-US" b="1" i="1" dirty="0"/>
              <a:t>cloning</a:t>
            </a:r>
            <a:r>
              <a:rPr lang="en-US" i="1" dirty="0" smtClean="0"/>
              <a:t>/</a:t>
            </a:r>
          </a:p>
          <a:p>
            <a:r>
              <a:rPr lang="en-US" i="1" dirty="0" smtClean="0"/>
              <a:t>science.howstuffworks.com/environmental/life/genetic/</a:t>
            </a:r>
            <a:r>
              <a:rPr lang="en-US" b="1" i="1" dirty="0" smtClean="0"/>
              <a:t>cloning</a:t>
            </a:r>
            <a:r>
              <a:rPr lang="en-US" i="1" dirty="0" smtClean="0"/>
              <a:t>.htm</a:t>
            </a:r>
          </a:p>
          <a:p>
            <a:r>
              <a:rPr lang="en-US" i="1" dirty="0"/>
              <a:t>www.sciencedaily.com/news/plants_animals/</a:t>
            </a:r>
            <a:r>
              <a:rPr lang="en-US" b="1" i="1" dirty="0"/>
              <a:t>cloning</a:t>
            </a:r>
            <a:r>
              <a:rPr lang="en-US" i="1" dirty="0"/>
              <a:t>/</a:t>
            </a:r>
            <a:endParaRPr lang="en-US" dirty="0"/>
          </a:p>
        </p:txBody>
      </p:sp>
    </p:spTree>
    <p:extLst>
      <p:ext uri="{BB962C8B-B14F-4D97-AF65-F5344CB8AC3E}">
        <p14:creationId xmlns:p14="http://schemas.microsoft.com/office/powerpoint/2010/main" val="237699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cloning?</a:t>
            </a:r>
            <a:endParaRPr lang="en-US" dirty="0"/>
          </a:p>
        </p:txBody>
      </p:sp>
      <p:sp>
        <p:nvSpPr>
          <p:cNvPr id="3" name="Content Placeholder 2"/>
          <p:cNvSpPr>
            <a:spLocks noGrp="1"/>
          </p:cNvSpPr>
          <p:nvPr>
            <p:ph idx="1"/>
          </p:nvPr>
        </p:nvSpPr>
        <p:spPr/>
        <p:txBody>
          <a:bodyPr/>
          <a:lstStyle/>
          <a:p>
            <a:r>
              <a:rPr lang="en-US" b="1" dirty="0" smtClean="0"/>
              <a:t>Cloning</a:t>
            </a:r>
            <a:r>
              <a:rPr lang="en-US" dirty="0" smtClean="0"/>
              <a:t>	present participle of clone</a:t>
            </a:r>
            <a:br>
              <a:rPr lang="en-US" dirty="0" smtClean="0"/>
            </a:br>
            <a:r>
              <a:rPr lang="en-US" dirty="0" smtClean="0"/>
              <a:t>Verb</a:t>
            </a:r>
            <a:br>
              <a:rPr lang="en-US" dirty="0" smtClean="0"/>
            </a:br>
            <a:r>
              <a:rPr lang="en-US" dirty="0" smtClean="0"/>
              <a:t>1. Propagate (an organism or cell) as clone: “of hundreds of new plants cloned, the best ones selected.”</a:t>
            </a:r>
            <a:br>
              <a:rPr lang="en-US" dirty="0" smtClean="0"/>
            </a:br>
            <a:r>
              <a:rPr lang="en-US" dirty="0" smtClean="0"/>
              <a:t>2. Make an identical copy of.</a:t>
            </a:r>
            <a:r>
              <a:rPr lang="en-US" dirty="0"/>
              <a:t/>
            </a:r>
            <a:br>
              <a:rPr lang="en-US" dirty="0"/>
            </a:br>
            <a:r>
              <a:rPr lang="en-US" dirty="0" smtClean="0"/>
              <a:t/>
            </a:r>
            <a:br>
              <a:rPr lang="en-US" dirty="0" smtClean="0"/>
            </a:br>
            <a:r>
              <a:rPr lang="en-US" dirty="0" smtClean="0"/>
              <a:t>Source: www.merriam-webster.com</a:t>
            </a:r>
          </a:p>
        </p:txBody>
      </p:sp>
    </p:spTree>
    <p:extLst>
      <p:ext uri="{BB962C8B-B14F-4D97-AF65-F5344CB8AC3E}">
        <p14:creationId xmlns:p14="http://schemas.microsoft.com/office/powerpoint/2010/main" val="2156020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does cloning work?</a:t>
            </a:r>
            <a:endParaRPr lang="en-US"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68106" y="2312988"/>
            <a:ext cx="3169239" cy="3494087"/>
          </a:xfrm>
        </p:spPr>
      </p:pic>
      <p:pic>
        <p:nvPicPr>
          <p:cNvPr id="6" name="Content Placeholder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232945" y="2312988"/>
            <a:ext cx="2243634" cy="3494087"/>
          </a:xfrm>
        </p:spPr>
      </p:pic>
    </p:spTree>
    <p:extLst>
      <p:ext uri="{BB962C8B-B14F-4D97-AF65-F5344CB8AC3E}">
        <p14:creationId xmlns:p14="http://schemas.microsoft.com/office/powerpoint/2010/main" val="32002034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nodeType="clickEffect">
                                  <p:stCondLst>
                                    <p:cond delay="0"/>
                                  </p:stCondLst>
                                  <p:childTnLst>
                                    <p:animRot by="120000">
                                      <p:cBhvr>
                                        <p:cTn id="14" dur="100" fill="hold">
                                          <p:stCondLst>
                                            <p:cond delay="0"/>
                                          </p:stCondLst>
                                        </p:cTn>
                                        <p:tgtEl>
                                          <p:spTgt spid="6"/>
                                        </p:tgtEl>
                                        <p:attrNameLst>
                                          <p:attrName>r</p:attrName>
                                        </p:attrNameLst>
                                      </p:cBhvr>
                                    </p:animRot>
                                    <p:animRot by="-240000">
                                      <p:cBhvr>
                                        <p:cTn id="15" dur="200" fill="hold">
                                          <p:stCondLst>
                                            <p:cond delay="200"/>
                                          </p:stCondLst>
                                        </p:cTn>
                                        <p:tgtEl>
                                          <p:spTgt spid="6"/>
                                        </p:tgtEl>
                                        <p:attrNameLst>
                                          <p:attrName>r</p:attrName>
                                        </p:attrNameLst>
                                      </p:cBhvr>
                                    </p:animRot>
                                    <p:animRot by="240000">
                                      <p:cBhvr>
                                        <p:cTn id="16" dur="200" fill="hold">
                                          <p:stCondLst>
                                            <p:cond delay="400"/>
                                          </p:stCondLst>
                                        </p:cTn>
                                        <p:tgtEl>
                                          <p:spTgt spid="6"/>
                                        </p:tgtEl>
                                        <p:attrNameLst>
                                          <p:attrName>r</p:attrName>
                                        </p:attrNameLst>
                                      </p:cBhvr>
                                    </p:animRot>
                                    <p:animRot by="-240000">
                                      <p:cBhvr>
                                        <p:cTn id="17" dur="200" fill="hold">
                                          <p:stCondLst>
                                            <p:cond delay="600"/>
                                          </p:stCondLst>
                                        </p:cTn>
                                        <p:tgtEl>
                                          <p:spTgt spid="6"/>
                                        </p:tgtEl>
                                        <p:attrNameLst>
                                          <p:attrName>r</p:attrName>
                                        </p:attrNameLst>
                                      </p:cBhvr>
                                    </p:animRot>
                                    <p:animRot by="120000">
                                      <p:cBhvr>
                                        <p:cTn id="18" dur="200" fill="hold">
                                          <p:stCondLst>
                                            <p:cond delay="800"/>
                                          </p:stCondLst>
                                        </p:cTn>
                                        <p:tgtEl>
                                          <p:spTgt spid="6"/>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4" presetClass="emph" presetSubtype="0" fill="hold" grpId="0" nodeType="clickEffect">
                                  <p:stCondLst>
                                    <p:cond delay="0"/>
                                  </p:stCondLst>
                                  <p:iterate type="lt">
                                    <p:tmPct val="10000"/>
                                  </p:iterate>
                                  <p:childTnLst>
                                    <p:animMotion origin="layout" path="M 0.0 0.0 L 0.0 -0.07213" pathEditMode="relative" ptsTypes="">
                                      <p:cBhvr>
                                        <p:cTn id="22" dur="250" accel="50000" decel="50000" autoRev="1" fill="hold">
                                          <p:stCondLst>
                                            <p:cond delay="0"/>
                                          </p:stCondLst>
                                        </p:cTn>
                                        <p:tgtEl>
                                          <p:spTgt spid="2"/>
                                        </p:tgtEl>
                                        <p:attrNameLst>
                                          <p:attrName>ppt_x</p:attrName>
                                          <p:attrName>ppt_y</p:attrName>
                                        </p:attrNameLst>
                                      </p:cBhvr>
                                    </p:animMotion>
                                    <p:animRot by="1500000">
                                      <p:cBhvr>
                                        <p:cTn id="23" dur="125" fill="hold">
                                          <p:stCondLst>
                                            <p:cond delay="0"/>
                                          </p:stCondLst>
                                        </p:cTn>
                                        <p:tgtEl>
                                          <p:spTgt spid="2"/>
                                        </p:tgtEl>
                                        <p:attrNameLst>
                                          <p:attrName>r</p:attrName>
                                        </p:attrNameLst>
                                      </p:cBhvr>
                                    </p:animRot>
                                    <p:animRot by="-1500000">
                                      <p:cBhvr>
                                        <p:cTn id="24" dur="125" fill="hold">
                                          <p:stCondLst>
                                            <p:cond delay="125"/>
                                          </p:stCondLst>
                                        </p:cTn>
                                        <p:tgtEl>
                                          <p:spTgt spid="2"/>
                                        </p:tgtEl>
                                        <p:attrNameLst>
                                          <p:attrName>r</p:attrName>
                                        </p:attrNameLst>
                                      </p:cBhvr>
                                    </p:animRot>
                                    <p:animRot by="-1500000">
                                      <p:cBhvr>
                                        <p:cTn id="25" dur="125" fill="hold">
                                          <p:stCondLst>
                                            <p:cond delay="250"/>
                                          </p:stCondLst>
                                        </p:cTn>
                                        <p:tgtEl>
                                          <p:spTgt spid="2"/>
                                        </p:tgtEl>
                                        <p:attrNameLst>
                                          <p:attrName>r</p:attrName>
                                        </p:attrNameLst>
                                      </p:cBhvr>
                                    </p:animRot>
                                    <p:animRot by="1500000">
                                      <p:cBhvr>
                                        <p:cTn id="26"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How would cloning change our world?</a:t>
            </a:r>
            <a:endParaRPr lang="en-US" sz="4400" dirty="0"/>
          </a:p>
        </p:txBody>
      </p:sp>
      <p:sp>
        <p:nvSpPr>
          <p:cNvPr id="3" name="Content Placeholder 2"/>
          <p:cNvSpPr>
            <a:spLocks noGrp="1"/>
          </p:cNvSpPr>
          <p:nvPr>
            <p:ph idx="1"/>
          </p:nvPr>
        </p:nvSpPr>
        <p:spPr/>
        <p:txBody>
          <a:bodyPr/>
          <a:lstStyle/>
          <a:p>
            <a:pPr marL="68580" indent="0" algn="ctr">
              <a:buNone/>
            </a:pPr>
            <a:r>
              <a:rPr lang="en-US" dirty="0" smtClean="0"/>
              <a:t>Cloning would change the evolution process as we know it. Cloning would change the future forever. If we allow cloning, people would be perfect. Technology would take over, but at the same time technology would freeze in time. We would not have the technology we have today if it wasn’t for imperfect people. Where would we be if it wasn’t for Einstein? </a:t>
            </a:r>
            <a:endParaRPr lang="en-US" dirty="0"/>
          </a:p>
        </p:txBody>
      </p:sp>
    </p:spTree>
    <p:extLst>
      <p:ext uri="{BB962C8B-B14F-4D97-AF65-F5344CB8AC3E}">
        <p14:creationId xmlns:p14="http://schemas.microsoft.com/office/powerpoint/2010/main" val="3572003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Why would we want imperfect humans?</a:t>
            </a:r>
            <a:endParaRPr lang="en-US"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43000" y="2209800"/>
            <a:ext cx="2820499" cy="3666649"/>
          </a:xfrm>
          <a:prstGeom prst="rect">
            <a:avLst/>
          </a:prstGeom>
          <a:ln>
            <a:noFill/>
          </a:ln>
          <a:effectLst>
            <a:softEdge rad="112500"/>
          </a:effectLst>
        </p:spPr>
      </p:pic>
      <p:sp>
        <p:nvSpPr>
          <p:cNvPr id="4" name="Content Placeholder 3"/>
          <p:cNvSpPr>
            <a:spLocks noGrp="1"/>
          </p:cNvSpPr>
          <p:nvPr>
            <p:ph sz="quarter" idx="14"/>
          </p:nvPr>
        </p:nvSpPr>
        <p:spPr/>
        <p:txBody>
          <a:bodyPr>
            <a:normAutofit fontScale="85000" lnSpcReduction="10000"/>
          </a:bodyPr>
          <a:lstStyle/>
          <a:p>
            <a:r>
              <a:rPr lang="en-US" sz="2000" dirty="0" smtClean="0"/>
              <a:t>Albert Einstein was an imperfect human being.</a:t>
            </a:r>
          </a:p>
          <a:p>
            <a:endParaRPr lang="en-US" sz="2000" dirty="0"/>
          </a:p>
          <a:p>
            <a:r>
              <a:rPr lang="en-US" sz="2000" dirty="0" smtClean="0"/>
              <a:t>He lived his entire life not knowing something has simple as how to tie his shoes.</a:t>
            </a:r>
            <a:br>
              <a:rPr lang="en-US" sz="2000" dirty="0" smtClean="0"/>
            </a:br>
            <a:endParaRPr lang="en-US" sz="2000" dirty="0" smtClean="0"/>
          </a:p>
          <a:p>
            <a:r>
              <a:rPr lang="en-US" sz="2000" dirty="0"/>
              <a:t>Albert Einstein </a:t>
            </a:r>
            <a:r>
              <a:rPr lang="en-US" sz="2000" dirty="0" smtClean="0"/>
              <a:t>wasn’t skilled in speech and language, the side of his brain controlling those functions was abnormally small. </a:t>
            </a:r>
          </a:p>
          <a:p>
            <a:endParaRPr lang="en-US" dirty="0"/>
          </a:p>
        </p:txBody>
      </p:sp>
    </p:spTree>
    <p:extLst>
      <p:ext uri="{BB962C8B-B14F-4D97-AF65-F5344CB8AC3E}">
        <p14:creationId xmlns:p14="http://schemas.microsoft.com/office/powerpoint/2010/main" val="3300066759"/>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5"/>
                                        </p:tgtEl>
                                        <p:attrNameLst>
                                          <p:attrName>r</p:attrName>
                                        </p:attrNameLst>
                                      </p:cBhvr>
                                    </p:animRot>
                                    <p:animRot by="-240000">
                                      <p:cBhvr>
                                        <p:cTn id="11" dur="200" fill="hold">
                                          <p:stCondLst>
                                            <p:cond delay="200"/>
                                          </p:stCondLst>
                                        </p:cTn>
                                        <p:tgtEl>
                                          <p:spTgt spid="5"/>
                                        </p:tgtEl>
                                        <p:attrNameLst>
                                          <p:attrName>r</p:attrName>
                                        </p:attrNameLst>
                                      </p:cBhvr>
                                    </p:animRot>
                                    <p:animRot by="240000">
                                      <p:cBhvr>
                                        <p:cTn id="12" dur="200" fill="hold">
                                          <p:stCondLst>
                                            <p:cond delay="400"/>
                                          </p:stCondLst>
                                        </p:cTn>
                                        <p:tgtEl>
                                          <p:spTgt spid="5"/>
                                        </p:tgtEl>
                                        <p:attrNameLst>
                                          <p:attrName>r</p:attrName>
                                        </p:attrNameLst>
                                      </p:cBhvr>
                                    </p:animRot>
                                    <p:animRot by="-240000">
                                      <p:cBhvr>
                                        <p:cTn id="13" dur="200" fill="hold">
                                          <p:stCondLst>
                                            <p:cond delay="600"/>
                                          </p:stCondLst>
                                        </p:cTn>
                                        <p:tgtEl>
                                          <p:spTgt spid="5"/>
                                        </p:tgtEl>
                                        <p:attrNameLst>
                                          <p:attrName>r</p:attrName>
                                        </p:attrNameLst>
                                      </p:cBhvr>
                                    </p:animRot>
                                    <p:animRot by="120000">
                                      <p:cBhvr>
                                        <p:cTn id="14" dur="200" fill="hold">
                                          <p:stCondLst>
                                            <p:cond delay="800"/>
                                          </p:stCondLst>
                                        </p:cTn>
                                        <p:tgtEl>
                                          <p:spTgt spid="5"/>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4">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p:cTn id="3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Where would we be without imperfect human beings?</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Albert Einstein is the man responsible for many great accomplishments. Without his existence and imperfections, we wouldn’t know many beneficial things to today’s world and technology today.</a:t>
            </a:r>
            <a:endParaRPr lang="en-US"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rot="2681137">
            <a:off x="4460774" y="3003832"/>
            <a:ext cx="3771876" cy="2100791"/>
          </a:xfrm>
          <a:prstGeom prst="rect">
            <a:avLst/>
          </a:prstGeom>
          <a:ln>
            <a:noFill/>
          </a:ln>
          <a:effectLst>
            <a:softEdge rad="112500"/>
          </a:effectLst>
        </p:spPr>
      </p:pic>
    </p:spTree>
    <p:extLst>
      <p:ext uri="{BB962C8B-B14F-4D97-AF65-F5344CB8AC3E}">
        <p14:creationId xmlns:p14="http://schemas.microsoft.com/office/powerpoint/2010/main" val="37287926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Scientists are imperfect.</a:t>
            </a:r>
            <a:br>
              <a:rPr lang="en-US" dirty="0" smtClean="0"/>
            </a:br>
            <a:r>
              <a:rPr lang="en-US" dirty="0" smtClean="0"/>
              <a:t>They do make mistakes.</a:t>
            </a:r>
            <a:endParaRPr lang="en-US" dirty="0"/>
          </a:p>
        </p:txBody>
      </p:sp>
      <p:sp>
        <p:nvSpPr>
          <p:cNvPr id="3" name="Content Placeholder 2"/>
          <p:cNvSpPr>
            <a:spLocks noGrp="1"/>
          </p:cNvSpPr>
          <p:nvPr>
            <p:ph idx="1"/>
          </p:nvPr>
        </p:nvSpPr>
        <p:spPr/>
        <p:txBody>
          <a:bodyPr>
            <a:normAutofit fontScale="85000" lnSpcReduction="20000"/>
          </a:bodyPr>
          <a:lstStyle/>
          <a:p>
            <a:pPr marL="68580" indent="0">
              <a:buNone/>
            </a:pPr>
            <a:r>
              <a:rPr lang="en-US" dirty="0" smtClean="0"/>
              <a:t>What if (</a:t>
            </a:r>
            <a:r>
              <a:rPr lang="en-US" b="1" dirty="0" smtClean="0"/>
              <a:t>or should I say when – everyone makes mistakes</a:t>
            </a:r>
            <a:r>
              <a:rPr lang="en-US" dirty="0" smtClean="0"/>
              <a:t>) they mess up? What will happen to the clone? Could scientists create a monster, rather than a miracle?  Monsters </a:t>
            </a:r>
            <a:r>
              <a:rPr lang="en-US" b="1" u="sng" dirty="0" smtClean="0">
                <a:effectLst>
                  <a:outerShdw blurRad="38100" dist="38100" dir="2700000" algn="tl">
                    <a:srgbClr val="000000">
                      <a:alpha val="43137"/>
                    </a:srgbClr>
                  </a:outerShdw>
                </a:effectLst>
              </a:rPr>
              <a:t>do</a:t>
            </a:r>
            <a:r>
              <a:rPr lang="en-US" dirty="0" smtClean="0"/>
              <a:t> exist. Maybe not in the context that video games and horror movies lead you to believe – but all types of real monsters exist in this country. Can you imagine what kind of monsters our brilliant scientist could create? The American government is greedy – if cloning was legal, the Army would attempt to make a cloning Army within 24 hours. If you ever watched the upcoming television show “Beauty in the Beast” on CW, you’ll get an idea of where I am coming from – a real life beast, created by an accident. What would we do?</a:t>
            </a:r>
            <a:endParaRPr lang="en-US" dirty="0"/>
          </a:p>
        </p:txBody>
      </p:sp>
    </p:spTree>
    <p:extLst>
      <p:ext uri="{BB962C8B-B14F-4D97-AF65-F5344CB8AC3E}">
        <p14:creationId xmlns:p14="http://schemas.microsoft.com/office/powerpoint/2010/main" val="18247568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Is cloning unethical?</a:t>
            </a:r>
            <a:endParaRPr lang="en-US" sz="5400" dirty="0"/>
          </a:p>
        </p:txBody>
      </p:sp>
      <p:sp>
        <p:nvSpPr>
          <p:cNvPr id="3" name="Content Placeholder 2"/>
          <p:cNvSpPr>
            <a:spLocks noGrp="1"/>
          </p:cNvSpPr>
          <p:nvPr>
            <p:ph sz="quarter" idx="13"/>
          </p:nvPr>
        </p:nvSpPr>
        <p:spPr/>
        <p:txBody>
          <a:bodyPr>
            <a:normAutofit lnSpcReduction="10000"/>
          </a:bodyPr>
          <a:lstStyle/>
          <a:p>
            <a:pPr marL="68580" indent="0">
              <a:buNone/>
            </a:pPr>
            <a:r>
              <a:rPr lang="en-US" dirty="0" smtClean="0"/>
              <a:t>If you believe as I do, yes, cloning is simply unethical. I believe it’s wrong for man to create life because it’s against the natural order of life and God’s natural path for life and where it should go.</a:t>
            </a:r>
            <a:endParaRPr lang="en-US" dirty="0"/>
          </a:p>
        </p:txBody>
      </p:sp>
      <p:sp>
        <p:nvSpPr>
          <p:cNvPr id="4" name="Content Placeholder 3"/>
          <p:cNvSpPr>
            <a:spLocks noGrp="1"/>
          </p:cNvSpPr>
          <p:nvPr>
            <p:ph sz="quarter" idx="14"/>
          </p:nvPr>
        </p:nvSpPr>
        <p:spPr/>
        <p:txBody>
          <a:bodyPr>
            <a:normAutofit/>
          </a:bodyPr>
          <a:lstStyle/>
          <a:p>
            <a:pPr marL="68580" indent="0">
              <a:buNone/>
            </a:pPr>
            <a:r>
              <a:rPr lang="en-US" dirty="0" smtClean="0"/>
              <a:t>However, everyone is entitled to form their own opinion and believe how they want. Some people may say cloning </a:t>
            </a:r>
            <a:r>
              <a:rPr lang="en-US" b="1" dirty="0" smtClean="0"/>
              <a:t>is</a:t>
            </a:r>
            <a:r>
              <a:rPr lang="en-US" dirty="0" smtClean="0"/>
              <a:t> ethical because it doesn’t interfere with their personal beliefs.</a:t>
            </a:r>
            <a:endParaRPr lang="en-US" dirty="0"/>
          </a:p>
        </p:txBody>
      </p:sp>
    </p:spTree>
    <p:extLst>
      <p:ext uri="{BB962C8B-B14F-4D97-AF65-F5344CB8AC3E}">
        <p14:creationId xmlns:p14="http://schemas.microsoft.com/office/powerpoint/2010/main" val="144806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wipe(down)">
                                      <p:cBhvr>
                                        <p:cTn id="19" dur="580">
                                          <p:stCondLst>
                                            <p:cond delay="0"/>
                                          </p:stCondLst>
                                        </p:cTn>
                                        <p:tgtEl>
                                          <p:spTgt spid="4">
                                            <p:txEl>
                                              <p:pRg st="0" end="0"/>
                                            </p:txEl>
                                          </p:spTgt>
                                        </p:tgtEl>
                                      </p:cBhvr>
                                    </p:animEffect>
                                    <p:anim calcmode="lin" valueType="num">
                                      <p:cBhvr>
                                        <p:cTn id="20"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xEl>
                                              <p:pRg st="0" end="0"/>
                                            </p:txEl>
                                          </p:spTgt>
                                        </p:tgtEl>
                                      </p:cBhvr>
                                      <p:to x="100000" y="60000"/>
                                    </p:animScale>
                                    <p:animScale>
                                      <p:cBhvr>
                                        <p:cTn id="26" dur="166" decel="50000">
                                          <p:stCondLst>
                                            <p:cond delay="676"/>
                                          </p:stCondLst>
                                        </p:cTn>
                                        <p:tgtEl>
                                          <p:spTgt spid="4">
                                            <p:txEl>
                                              <p:pRg st="0" end="0"/>
                                            </p:txEl>
                                          </p:spTgt>
                                        </p:tgtEl>
                                      </p:cBhvr>
                                      <p:to x="100000" y="100000"/>
                                    </p:animScale>
                                    <p:animScale>
                                      <p:cBhvr>
                                        <p:cTn id="27" dur="26">
                                          <p:stCondLst>
                                            <p:cond delay="1312"/>
                                          </p:stCondLst>
                                        </p:cTn>
                                        <p:tgtEl>
                                          <p:spTgt spid="4">
                                            <p:txEl>
                                              <p:pRg st="0" end="0"/>
                                            </p:txEl>
                                          </p:spTgt>
                                        </p:tgtEl>
                                      </p:cBhvr>
                                      <p:to x="100000" y="80000"/>
                                    </p:animScale>
                                    <p:animScale>
                                      <p:cBhvr>
                                        <p:cTn id="28" dur="166" decel="50000">
                                          <p:stCondLst>
                                            <p:cond delay="1338"/>
                                          </p:stCondLst>
                                        </p:cTn>
                                        <p:tgtEl>
                                          <p:spTgt spid="4">
                                            <p:txEl>
                                              <p:pRg st="0" end="0"/>
                                            </p:txEl>
                                          </p:spTgt>
                                        </p:tgtEl>
                                      </p:cBhvr>
                                      <p:to x="100000" y="100000"/>
                                    </p:animScale>
                                    <p:animScale>
                                      <p:cBhvr>
                                        <p:cTn id="29" dur="26">
                                          <p:stCondLst>
                                            <p:cond delay="1642"/>
                                          </p:stCondLst>
                                        </p:cTn>
                                        <p:tgtEl>
                                          <p:spTgt spid="4">
                                            <p:txEl>
                                              <p:pRg st="0" end="0"/>
                                            </p:txEl>
                                          </p:spTgt>
                                        </p:tgtEl>
                                      </p:cBhvr>
                                      <p:to x="100000" y="90000"/>
                                    </p:animScale>
                                    <p:animScale>
                                      <p:cBhvr>
                                        <p:cTn id="30" dur="166" decel="50000">
                                          <p:stCondLst>
                                            <p:cond delay="1668"/>
                                          </p:stCondLst>
                                        </p:cTn>
                                        <p:tgtEl>
                                          <p:spTgt spid="4">
                                            <p:txEl>
                                              <p:pRg st="0" end="0"/>
                                            </p:txEl>
                                          </p:spTgt>
                                        </p:tgtEl>
                                      </p:cBhvr>
                                      <p:to x="100000" y="100000"/>
                                    </p:animScale>
                                    <p:animScale>
                                      <p:cBhvr>
                                        <p:cTn id="31" dur="26">
                                          <p:stCondLst>
                                            <p:cond delay="1808"/>
                                          </p:stCondLst>
                                        </p:cTn>
                                        <p:tgtEl>
                                          <p:spTgt spid="4">
                                            <p:txEl>
                                              <p:pRg st="0" end="0"/>
                                            </p:txEl>
                                          </p:spTgt>
                                        </p:tgtEl>
                                      </p:cBhvr>
                                      <p:to x="100000" y="95000"/>
                                    </p:animScale>
                                    <p:animScale>
                                      <p:cBhvr>
                                        <p:cTn id="32"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Different Types of Cloning</a:t>
            </a:r>
            <a:endParaRPr lang="en-US" dirty="0"/>
          </a:p>
        </p:txBody>
      </p:sp>
      <p:sp>
        <p:nvSpPr>
          <p:cNvPr id="3" name="Content Placeholder 2"/>
          <p:cNvSpPr>
            <a:spLocks noGrp="1"/>
          </p:cNvSpPr>
          <p:nvPr>
            <p:ph sz="quarter" idx="13"/>
          </p:nvPr>
        </p:nvSpPr>
        <p:spPr/>
        <p:txBody>
          <a:bodyPr/>
          <a:lstStyle/>
          <a:p>
            <a:endParaRPr lang="en-US" dirty="0"/>
          </a:p>
        </p:txBody>
      </p:sp>
      <p:sp>
        <p:nvSpPr>
          <p:cNvPr id="4" name="Content Placeholder 3"/>
          <p:cNvSpPr>
            <a:spLocks noGrp="1"/>
          </p:cNvSpPr>
          <p:nvPr>
            <p:ph sz="quarter" idx="14"/>
          </p:nvPr>
        </p:nvSpPr>
        <p:spPr/>
        <p:txBody>
          <a:bodyPr/>
          <a:lstStyle/>
          <a:p>
            <a:endParaRPr lang="en-US"/>
          </a:p>
        </p:txBody>
      </p:sp>
    </p:spTree>
    <p:extLst>
      <p:ext uri="{BB962C8B-B14F-4D97-AF65-F5344CB8AC3E}">
        <p14:creationId xmlns:p14="http://schemas.microsoft.com/office/powerpoint/2010/main" val="1873672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75</TotalTime>
  <Words>595</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The Evils of Cloning</vt:lpstr>
      <vt:lpstr>What is cloning?</vt:lpstr>
      <vt:lpstr>How does cloning work?</vt:lpstr>
      <vt:lpstr>How would cloning change our world?</vt:lpstr>
      <vt:lpstr>Why would we want imperfect humans?</vt:lpstr>
      <vt:lpstr>Where would we be without imperfect human beings?</vt:lpstr>
      <vt:lpstr>Scientists are imperfect. They do make mistakes.</vt:lpstr>
      <vt:lpstr>Is cloning unethical?</vt:lpstr>
      <vt:lpstr>Different Types of Cloning</vt:lpstr>
      <vt:lpstr>Should cloning be illegal?</vt:lpstr>
      <vt:lpstr>Where does cloning happen?</vt:lpstr>
      <vt:lpstr>How has cloning changed our country thus far?</vt:lpstr>
      <vt:lpstr>All jokes aside, do you really want two of these running around?</vt:lpstr>
      <vt:lpstr>Just kidding, Mr. Combs!</vt:lpstr>
      <vt:lpstr>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Evils of Cloning</dc:title>
  <dc:creator>Williams</dc:creator>
  <cp:lastModifiedBy>Combs, Jerry M (Hazard)</cp:lastModifiedBy>
  <cp:revision>25</cp:revision>
  <dcterms:created xsi:type="dcterms:W3CDTF">2012-10-28T18:18:41Z</dcterms:created>
  <dcterms:modified xsi:type="dcterms:W3CDTF">2014-06-13T17:50:16Z</dcterms:modified>
</cp:coreProperties>
</file>